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3" r:id="rId17"/>
    <p:sldId id="274" r:id="rId18"/>
    <p:sldId id="275" r:id="rId19"/>
    <p:sldId id="276" r:id="rId20"/>
    <p:sldId id="277" r:id="rId21"/>
    <p:sldId id="278" r:id="rId22"/>
    <p:sldId id="279" r:id="rId23"/>
    <p:sldId id="281" r:id="rId2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411511"/>
            <a:ext cx="3793277" cy="4043633"/>
          </a:xfrm>
          <a:prstGeom prst="rect">
            <a:avLst/>
          </a:prstGeom>
        </p:spPr>
      </p:pic>
      <p:sp>
        <p:nvSpPr>
          <p:cNvPr id="3" name="Shape 40"/>
          <p:cNvSpPr/>
          <p:nvPr/>
        </p:nvSpPr>
        <p:spPr>
          <a:xfrm>
            <a:off x="4172939" y="1790944"/>
            <a:ext cx="4778542"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6000" b="1" baseline="-25000" dirty="0">
                <a:solidFill>
                  <a:srgbClr val="646BF2"/>
                </a:solidFill>
                <a:effectLst>
                  <a:outerShdw blurRad="38100" dist="38100" dir="2700000" algn="tl">
                    <a:srgbClr val="000000">
                      <a:alpha val="43137"/>
                    </a:srgbClr>
                  </a:outerShdw>
                </a:effectLst>
              </a:rPr>
              <a:t>第</a:t>
            </a:r>
            <a:r>
              <a:rPr lang="zh-CN" altLang="en-US" sz="6000" b="1" baseline="-25000" dirty="0" smtClean="0">
                <a:solidFill>
                  <a:srgbClr val="646BF2"/>
                </a:solidFill>
                <a:effectLst>
                  <a:outerShdw blurRad="38100" dist="38100" dir="2700000" algn="tl">
                    <a:srgbClr val="000000">
                      <a:alpha val="43137"/>
                    </a:srgbClr>
                  </a:outerShdw>
                </a:effectLst>
              </a:rPr>
              <a:t>十八章</a:t>
            </a:r>
            <a:r>
              <a:rPr lang="en-US" altLang="zh-CN" sz="6000" b="1" baseline="-25000" dirty="0" smtClean="0">
                <a:solidFill>
                  <a:srgbClr val="646BF2"/>
                </a:solidFill>
                <a:effectLst>
                  <a:outerShdw blurRad="38100" dist="38100" dir="2700000" algn="tl">
                    <a:srgbClr val="000000">
                      <a:alpha val="43137"/>
                    </a:srgbClr>
                  </a:outerShdw>
                </a:effectLst>
              </a:rPr>
              <a:t>  </a:t>
            </a:r>
            <a:r>
              <a:rPr lang="zh-CN" altLang="en-US" sz="6000" b="1" baseline="-25000" dirty="0" smtClean="0">
                <a:solidFill>
                  <a:srgbClr val="646BF2"/>
                </a:solidFill>
                <a:effectLst>
                  <a:outerShdw blurRad="38100" dist="38100" dir="2700000" algn="tl">
                    <a:srgbClr val="000000">
                      <a:alpha val="43137"/>
                    </a:srgbClr>
                  </a:outerShdw>
                </a:effectLst>
              </a:rPr>
              <a:t>电功</a:t>
            </a:r>
            <a:r>
              <a:rPr lang="zh-CN" altLang="en-US" sz="6000" b="1" baseline="-25000" dirty="0">
                <a:solidFill>
                  <a:srgbClr val="646BF2"/>
                </a:solidFill>
                <a:effectLst>
                  <a:outerShdw blurRad="38100" dist="38100" dir="2700000" algn="tl">
                    <a:srgbClr val="000000">
                      <a:alpha val="43137"/>
                    </a:srgbClr>
                  </a:outerShdw>
                </a:effectLst>
              </a:rPr>
              <a:t>率</a:t>
            </a:r>
            <a:endParaRPr lang="zh-CN" altLang="en-US" sz="6000" b="1" baseline="-25000" dirty="0">
              <a:solidFill>
                <a:srgbClr val="646BF2"/>
              </a:solidFill>
              <a:effectLst>
                <a:outerShdw blurRad="38100" dist="38100" dir="2700000" algn="tl">
                  <a:srgbClr val="000000">
                    <a:alpha val="43137"/>
                  </a:srgbClr>
                </a:outerShdw>
              </a:effectLst>
            </a:endParaRPr>
          </a:p>
        </p:txBody>
      </p:sp>
      <p:sp>
        <p:nvSpPr>
          <p:cNvPr id="4" name="矩形 3"/>
          <p:cNvSpPr/>
          <p:nvPr/>
        </p:nvSpPr>
        <p:spPr>
          <a:xfrm>
            <a:off x="4329962" y="735546"/>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
        <p:nvSpPr>
          <p:cNvPr id="8" name="Shape 40"/>
          <p:cNvSpPr/>
          <p:nvPr/>
        </p:nvSpPr>
        <p:spPr>
          <a:xfrm>
            <a:off x="3946571" y="2679762"/>
            <a:ext cx="5004910" cy="1261884"/>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lgn="ctr">
              <a:defRPr sz="1800">
                <a:solidFill>
                  <a:srgbClr val="000000"/>
                </a:solidFill>
              </a:defRPr>
            </a:pPr>
            <a:r>
              <a:rPr lang="zh-CN" altLang="en-US" sz="48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第</a:t>
            </a:r>
            <a:r>
              <a:rPr lang="en-US" altLang="zh-CN" sz="48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3</a:t>
            </a:r>
            <a:r>
              <a:rPr lang="zh-CN" altLang="en-US" sz="48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节 </a:t>
            </a:r>
            <a:endParaRPr lang="en-US" altLang="zh-CN" sz="48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endParaRPr>
          </a:p>
          <a:p>
            <a:pPr lvl="0" algn="ctr">
              <a:defRPr sz="1800">
                <a:solidFill>
                  <a:srgbClr val="000000"/>
                </a:solidFill>
              </a:defRPr>
            </a:pPr>
            <a:r>
              <a:rPr lang="zh-CN" altLang="en-US" sz="6600" b="1" baseline="-25000" dirty="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测量小灯泡</a:t>
            </a:r>
            <a:r>
              <a:rPr lang="zh-CN" altLang="en-US" sz="66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电功率</a:t>
            </a:r>
            <a:endParaRPr lang="zh-CN" altLang="en-US" sz="6600" b="1" baseline="-25000" dirty="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endParaRP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wipe(up)">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319614"/>
            <a:ext cx="8675370" cy="258532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1.测量小灯泡电功率是中考物理试卷中实验探究类考题的常考内容，如果说是必考内容也不过分，经统计中考物理试卷有关测量小灯泡电功率的实验探究题出现的概率在85%左右，所占分值在6分—12分之间。由此可见此内容在中考试卷地位和重要性。测量小灯泡实验探究题常见考查问题有：实验电路的纠错、分析、补充；电路故障排除；实验步骤与实验科学方法分析；实验手段分析；电功率概念理论研究；实验态度和实验误差等。</a:t>
            </a: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7" y="1000690"/>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三、考点解析</a:t>
            </a:r>
            <a:endParaRPr lang="zh-CN" altLang="en-US" sz="2000" b="1">
              <a:latin typeface="微软雅黑" panose="020B0503020204020204" charset="-122"/>
              <a:ea typeface="微软雅黑"/>
            </a:endParaRPr>
          </a:p>
        </p:txBody>
      </p:sp>
    </p:spTree>
    <p:extLst>
      <p:ext uri="{BB962C8B-B14F-4D97-AF65-F5344CB8AC3E}">
        <p14:creationId xmlns:p14="http://schemas.microsoft.com/office/powerpoint/2010/main" val="304621667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2" y="248901"/>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 name="文本框 1"/>
          <p:cNvSpPr txBox="1"/>
          <p:nvPr/>
        </p:nvSpPr>
        <p:spPr>
          <a:xfrm>
            <a:off x="337820" y="1303063"/>
            <a:ext cx="352044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endParaRPr kumimoji="0" lang="zh-CN" altLang="en-US" sz="1800" i="0" u="none" strike="noStrike" cap="none" spc="0" normalizeH="0" baseline="0">
              <a:ln>
                <a:noFill/>
              </a:ln>
              <a:solidFill>
                <a:schemeClr val="tx1"/>
              </a:solidFill>
              <a:effectLst/>
              <a:uFillTx/>
              <a:latin typeface="微软雅黑" panose="020B0503020204020204" charset="-122"/>
              <a:ea typeface="微软雅黑"/>
              <a:cs typeface="Arial"/>
              <a:sym typeface="Arial"/>
            </a:endParaRPr>
          </a:p>
        </p:txBody>
      </p:sp>
      <p:graphicFrame>
        <p:nvGraphicFramePr>
          <p:cNvPr id="3" name="表格 2"/>
          <p:cNvGraphicFramePr>
            <a:graphicFrameLocks noGrp="1"/>
          </p:cNvGraphicFramePr>
          <p:nvPr/>
        </p:nvGraphicFramePr>
        <p:xfrm>
          <a:off x="327025" y="2118511"/>
          <a:ext cx="8348980" cy="1686916"/>
        </p:xfrm>
        <a:graphic>
          <a:graphicData uri="http://schemas.openxmlformats.org/drawingml/2006/table">
            <a:tbl>
              <a:tblPr firstRow="1" bandRow="1">
                <a:tableStyleId>{5940675A-B579-460E-94D1-54222C63F5DA}</a:tableStyleId>
              </a:tblPr>
              <a:tblGrid>
                <a:gridCol w="1261110"/>
                <a:gridCol w="2091690"/>
                <a:gridCol w="4996180"/>
              </a:tblGrid>
              <a:tr h="843458">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43458">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电功率实验探究</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实验题，考查测量小灯泡电功率常见实验问题</a:t>
                      </a:r>
                      <a:endParaRPr lang="en-US" altLang="en-US" sz="1800" b="0">
                        <a:solidFill>
                          <a:srgbClr val="C00000"/>
                        </a:solidFill>
                        <a:latin typeface="微软雅黑" panose="020B0503020204020204" charset="-122"/>
                        <a:ea typeface="微软雅黑"/>
                        <a:cs typeface="宋体"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97351228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7" y="248901"/>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5" y="830727"/>
            <a:ext cx="44011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★考点一：测量小灯泡电功率</a:t>
            </a:r>
            <a:endParaRPr lang="zh-CN" sz="2400" b="1">
              <a:solidFill>
                <a:srgbClr val="1116CC"/>
              </a:solidFill>
              <a:latin typeface="微软雅黑" panose="020B0503020204020204" charset="-122"/>
              <a:ea typeface="微软雅黑"/>
              <a:cs typeface="微软雅黑" panose="020B0503020204020204" charset="-122"/>
            </a:endParaRPr>
          </a:p>
        </p:txBody>
      </p:sp>
      <p:sp>
        <p:nvSpPr>
          <p:cNvPr id="4" name="文本框 3"/>
          <p:cNvSpPr txBox="1"/>
          <p:nvPr/>
        </p:nvSpPr>
        <p:spPr>
          <a:xfrm>
            <a:off x="283847" y="1369266"/>
            <a:ext cx="862393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a:t>
            </a:r>
            <a:r>
              <a:rPr lang="zh-CN" sz="2000" b="1">
                <a:solidFill>
                  <a:srgbClr val="000000"/>
                </a:solidFill>
                <a:ea typeface="宋体" panose="02010600030101010101" pitchFamily="2" charset="-122"/>
              </a:rPr>
              <a:t>（2020·贵州黔南）</a:t>
            </a:r>
            <a:r>
              <a:rPr lang="zh-CN" sz="2000">
                <a:solidFill>
                  <a:srgbClr val="000000"/>
                </a:solidFill>
                <a:ea typeface="宋体" panose="02010600030101010101" pitchFamily="2" charset="-122"/>
              </a:rPr>
              <a:t>测量小灯泡额定功率的实验电路如图所示，实验器材有∶标有“2.5 V”字样的待测小灯泡、电压恒为4.5V的电源、标有“20Ω 1A”的滑动变阻器、电流表（量程为0~0.6A、0~3A）、电压表（量程为0~3 V、0~15 V）、 开关及导线若干：</a:t>
            </a:r>
          </a:p>
          <a:p>
            <a:pPr marL="0" indent="0" algn="l" eaLnBrk="1" fontAlgn="auto" latinLnBrk="0" hangingPunct="1">
              <a:lnSpc>
                <a:spcPct val="150000"/>
              </a:lnSpc>
            </a:pPr>
            <a:r>
              <a:rPr lang="zh-CN" sz="2000">
                <a:solidFill>
                  <a:srgbClr val="000000"/>
                </a:solidFill>
                <a:ea typeface="宋体" panose="02010600030101010101" pitchFamily="2" charset="-122"/>
              </a:rPr>
              <a:t>(1)为保护电路元件安全，连接电路时开关应______； 闭合开关前，滑动变阻器的滑片P应调至________（选填“A”或“B”）端；</a:t>
            </a:r>
          </a:p>
        </p:txBody>
      </p:sp>
      <p:pic>
        <p:nvPicPr>
          <p:cNvPr id="7" name="图片 11"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6993890" y="3852533"/>
            <a:ext cx="1778000" cy="1134371"/>
          </a:xfrm>
          <a:prstGeom prst="rect">
            <a:avLst/>
          </a:prstGeom>
          <a:noFill/>
          <a:ln>
            <a:noFill/>
          </a:ln>
        </p:spPr>
      </p:pic>
    </p:spTree>
    <p:extLst>
      <p:ext uri="{BB962C8B-B14F-4D97-AF65-F5344CB8AC3E}">
        <p14:creationId xmlns:p14="http://schemas.microsoft.com/office/powerpoint/2010/main" val="214568047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7" y="248901"/>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5" y="830727"/>
            <a:ext cx="44011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★考点一：测量小灯泡电功率</a:t>
            </a:r>
          </a:p>
        </p:txBody>
      </p:sp>
      <p:sp>
        <p:nvSpPr>
          <p:cNvPr id="4" name="文本框 3"/>
          <p:cNvSpPr txBox="1"/>
          <p:nvPr/>
        </p:nvSpPr>
        <p:spPr>
          <a:xfrm>
            <a:off x="271780" y="1380725"/>
            <a:ext cx="8623935"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ea typeface="宋体" panose="02010600030101010101" pitchFamily="2" charset="-122"/>
              </a:rPr>
              <a:t>(2)按图连接好电路后，闭合开关，将滑动变阻器滑片P移到最左端时，灯不亮，电压表有较大的示数。经检查，导线连接完好，则电路故障是∶__________；</a:t>
            </a:r>
          </a:p>
          <a:p>
            <a:pPr marL="0" indent="0" algn="l" eaLnBrk="1" fontAlgn="auto" latinLnBrk="0" hangingPunct="1">
              <a:lnSpc>
                <a:spcPct val="150000"/>
              </a:lnSpc>
            </a:pPr>
            <a:r>
              <a:rPr lang="zh-CN" sz="2000">
                <a:ea typeface="宋体" panose="02010600030101010101" pitchFamily="2" charset="-122"/>
              </a:rPr>
              <a:t>(3)向右移动变阻器滑片P，会看到灯泡变______ （填 “暗”或“亮”）一些，这说明灯泡的实际功率与______有关系；</a:t>
            </a:r>
          </a:p>
        </p:txBody>
      </p:sp>
    </p:spTree>
    <p:extLst>
      <p:ext uri="{BB962C8B-B14F-4D97-AF65-F5344CB8AC3E}">
        <p14:creationId xmlns:p14="http://schemas.microsoft.com/office/powerpoint/2010/main" val="235035613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7" y="248901"/>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5" y="830727"/>
            <a:ext cx="44011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★考点一：测量小灯泡电功率</a:t>
            </a:r>
          </a:p>
        </p:txBody>
      </p:sp>
      <p:sp>
        <p:nvSpPr>
          <p:cNvPr id="4" name="文本框 3"/>
          <p:cNvSpPr txBox="1"/>
          <p:nvPr/>
        </p:nvSpPr>
        <p:spPr>
          <a:xfrm>
            <a:off x="271780" y="1380725"/>
            <a:ext cx="8623935"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ea typeface="宋体" panose="02010600030101010101" pitchFamily="2" charset="-122"/>
              </a:rPr>
              <a:t>(4)实验中电压表示数如图所示，为测量灯泡的额定功率，应将滑动变阻器的滑片P向______ （选填“左”或“右”）移动，直到电压表示数为______时为止；</a:t>
            </a:r>
          </a:p>
          <a:p>
            <a:pPr marL="0" indent="0" algn="l" eaLnBrk="1" fontAlgn="auto" latinLnBrk="0" hangingPunct="1">
              <a:lnSpc>
                <a:spcPct val="150000"/>
              </a:lnSpc>
            </a:pPr>
            <a:r>
              <a:rPr lang="zh-CN" sz="2000">
                <a:ea typeface="宋体" panose="02010600030101010101" pitchFamily="2" charset="-122"/>
              </a:rPr>
              <a:t>(5)当小灯泡两端的电压为额定电压时，电流表的示数为0.3A，则小灯泡的额定功率为_____ W。</a:t>
            </a:r>
          </a:p>
        </p:txBody>
      </p:sp>
      <p:pic>
        <p:nvPicPr>
          <p:cNvPr id="3" name="图片 13"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290570" y="3423484"/>
            <a:ext cx="2011680" cy="1438652"/>
          </a:xfrm>
          <a:prstGeom prst="rect">
            <a:avLst/>
          </a:prstGeom>
          <a:noFill/>
          <a:ln>
            <a:noFill/>
          </a:ln>
        </p:spPr>
      </p:pic>
    </p:spTree>
    <p:extLst>
      <p:ext uri="{BB962C8B-B14F-4D97-AF65-F5344CB8AC3E}">
        <p14:creationId xmlns:p14="http://schemas.microsoft.com/office/powerpoint/2010/main" val="328817791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1"/>
            <a:ext cx="191325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860009"/>
            <a:ext cx="44011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★考点一：测量小灯泡电功率</a:t>
            </a:r>
          </a:p>
        </p:txBody>
      </p:sp>
      <p:sp>
        <p:nvSpPr>
          <p:cNvPr id="7" name="文本框 6"/>
          <p:cNvSpPr txBox="1"/>
          <p:nvPr/>
        </p:nvSpPr>
        <p:spPr>
          <a:xfrm>
            <a:off x="327027" y="1485122"/>
            <a:ext cx="8623935" cy="3416320"/>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【解析】(1)为保护电路，连接电路时，应断开开关，同时将滑动变阻器阻值调至最大，即滑动变阻器的滑片P应调至B端。</a:t>
            </a:r>
            <a:endParaRPr sz="1800" b="0">
              <a:solidFill>
                <a:srgbClr val="FF0000"/>
              </a:solidFill>
              <a:latin typeface="微软雅黑" panose="020B0503020204020204" charset="-122"/>
              <a:ea typeface="微软雅黑"/>
              <a:cs typeface="微软雅黑" panose="020B0503020204020204" charset="-122"/>
            </a:endParaRP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(2)闭合开关，电路连接完好，将滑动变阻器的滑片移到最左端时，灯不亮，电路中可能有断路，电压表有较大的示数，说明电压表到电源间是通路，所以电路的故障是灯泡断路了。</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(3)向右移动变阻器滑片P，变阻器接入电路电阻变大，电路电流变小，根据分压原理，灯泡两端的电压减小，灯的实际功率减小，灯泡变暗，说明灯泡的实际功率与灯泡两端的电压有关系。</a:t>
            </a:r>
          </a:p>
        </p:txBody>
      </p:sp>
    </p:spTree>
    <p:extLst>
      <p:ext uri="{BB962C8B-B14F-4D97-AF65-F5344CB8AC3E}">
        <p14:creationId xmlns:p14="http://schemas.microsoft.com/office/powerpoint/2010/main" val="314702188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7" y="248901"/>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5" y="830727"/>
            <a:ext cx="44011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★考点一：测量小灯泡电功率</a:t>
            </a:r>
          </a:p>
        </p:txBody>
      </p:sp>
      <p:sp>
        <p:nvSpPr>
          <p:cNvPr id="4" name="文本框 3"/>
          <p:cNvSpPr txBox="1"/>
          <p:nvPr/>
        </p:nvSpPr>
        <p:spPr>
          <a:xfrm>
            <a:off x="283847" y="1369267"/>
            <a:ext cx="8623935"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a:t>
            </a:r>
            <a:r>
              <a:rPr lang="zh-CN" sz="2000" b="1">
                <a:solidFill>
                  <a:srgbClr val="000000"/>
                </a:solidFill>
                <a:ea typeface="宋体" panose="02010600030101010101" pitchFamily="2" charset="-122"/>
              </a:rPr>
              <a:t>（2020·四川乐山）</a:t>
            </a:r>
            <a:r>
              <a:rPr lang="zh-CN" sz="2000">
                <a:solidFill>
                  <a:srgbClr val="000000"/>
                </a:solidFill>
                <a:ea typeface="宋体" panose="02010600030101010101" pitchFamily="2" charset="-122"/>
              </a:rPr>
              <a:t>小涛同学利用如图甲所示电路图测量额定电压为2.5V的小灯泡的功率。</a:t>
            </a:r>
          </a:p>
          <a:p>
            <a:pPr marL="0" indent="0" algn="l" eaLnBrk="1" fontAlgn="auto" latinLnBrk="0" hangingPunct="1">
              <a:lnSpc>
                <a:spcPct val="150000"/>
              </a:lnSpc>
            </a:pPr>
            <a:r>
              <a:rPr lang="zh-CN" sz="2000">
                <a:solidFill>
                  <a:srgbClr val="000000"/>
                </a:solidFill>
                <a:ea typeface="宋体" panose="02010600030101010101" pitchFamily="2" charset="-122"/>
              </a:rPr>
              <a:t>(1)请按照图甲所示的电路图，用笔画线表示导线，在图乙中完成实物连接。要求：闭合开关后，当滑动变阻器滑片P向右移动时，电流表示数增大（      ）；</a:t>
            </a:r>
          </a:p>
        </p:txBody>
      </p:sp>
      <p:pic>
        <p:nvPicPr>
          <p:cNvPr id="27" name="图片 78"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2448880" y="3357280"/>
            <a:ext cx="4244975" cy="1413189"/>
          </a:xfrm>
          <a:prstGeom prst="rect">
            <a:avLst/>
          </a:prstGeom>
          <a:noFill/>
          <a:ln>
            <a:noFill/>
          </a:ln>
        </p:spPr>
      </p:pic>
    </p:spTree>
    <p:extLst>
      <p:ext uri="{BB962C8B-B14F-4D97-AF65-F5344CB8AC3E}">
        <p14:creationId xmlns:p14="http://schemas.microsoft.com/office/powerpoint/2010/main" val="233057652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27"/>
                                        </p:tgtEl>
                                        <p:attrNameLst>
                                          <p:attrName>style.visibility</p:attrName>
                                        </p:attrNameLst>
                                      </p:cBhvr>
                                      <p:to>
                                        <p:strVal val="visible"/>
                                      </p:to>
                                    </p:set>
                                    <p:anim calcmode="lin" valueType="num">
                                      <p:cBhvr additive="base">
                                        <p:cTn id="17" dur="1000" fill="hold"/>
                                        <p:tgtEl>
                                          <p:spTgt spid="27"/>
                                        </p:tgtEl>
                                        <p:attrNameLst>
                                          <p:attrName>ppt_x</p:attrName>
                                        </p:attrNameLst>
                                      </p:cBhvr>
                                      <p:tavLst>
                                        <p:tav tm="0">
                                          <p:val>
                                            <p:strVal val="#ppt_x"/>
                                          </p:val>
                                        </p:tav>
                                        <p:tav tm="100000">
                                          <p:val>
                                            <p:strVal val="#ppt_x"/>
                                          </p:val>
                                        </p:tav>
                                      </p:tavLst>
                                    </p:anim>
                                    <p:anim calcmode="lin" valueType="num">
                                      <p:cBhvr additive="base">
                                        <p:cTn id="18"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3"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7" y="248901"/>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5" y="830727"/>
            <a:ext cx="44011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★考点一：测量小灯泡电功率</a:t>
            </a:r>
          </a:p>
        </p:txBody>
      </p:sp>
      <p:sp>
        <p:nvSpPr>
          <p:cNvPr id="4" name="文本框 3"/>
          <p:cNvSpPr txBox="1"/>
          <p:nvPr/>
        </p:nvSpPr>
        <p:spPr>
          <a:xfrm>
            <a:off x="283847" y="1369266"/>
            <a:ext cx="862393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a:ea typeface="宋体" panose="02010600030101010101" pitchFamily="2" charset="-122"/>
              </a:rPr>
              <a:t>(2)调节滑动变阻器滑片P，当电压表示数为额定电压时，电流表示数如图丙所示，其读数为______A，则该小灯泡的额定功率为______W；</a:t>
            </a:r>
          </a:p>
          <a:p>
            <a:pPr marL="0" indent="0" algn="l" eaLnBrk="1" fontAlgn="auto" latinLnBrk="0" hangingPunct="1">
              <a:lnSpc>
                <a:spcPct val="150000"/>
              </a:lnSpc>
            </a:pPr>
            <a:r>
              <a:rPr lang="zh-CN" sz="2000">
                <a:ea typeface="宋体" panose="02010600030101010101" pitchFamily="2" charset="-122"/>
              </a:rPr>
              <a:t>(3)小涛同学在调节滑动变阻器滑片P的过程中，绘制出电流表与电压表示数变化关系的图象如图所示。他将电压表换成一个这样相同的小灯泡，这两个小灯泡并联在电路中，当干路中的电流表示数为0.2A时，两个小灯泡的实际总功率为______W。</a:t>
            </a:r>
          </a:p>
        </p:txBody>
      </p:sp>
      <p:pic>
        <p:nvPicPr>
          <p:cNvPr id="24" name="图片 79"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600135" y="3728083"/>
            <a:ext cx="1609725" cy="1384544"/>
          </a:xfrm>
          <a:prstGeom prst="rect">
            <a:avLst/>
          </a:prstGeom>
          <a:noFill/>
          <a:ln>
            <a:noFill/>
          </a:ln>
        </p:spPr>
      </p:pic>
    </p:spTree>
    <p:extLst>
      <p:ext uri="{BB962C8B-B14F-4D97-AF65-F5344CB8AC3E}">
        <p14:creationId xmlns:p14="http://schemas.microsoft.com/office/powerpoint/2010/main" val="37605511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24"/>
                                        </p:tgtEl>
                                        <p:attrNameLst>
                                          <p:attrName>style.visibility</p:attrName>
                                        </p:attrNameLst>
                                      </p:cBhvr>
                                      <p:to>
                                        <p:strVal val="visible"/>
                                      </p:to>
                                    </p:set>
                                    <p:animEffect transition="in" filter="checkerboard(across)">
                                      <p:cBhvr>
                                        <p:cTn id="2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1"/>
            <a:ext cx="191325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860009"/>
            <a:ext cx="44011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★考点一：测量小灯泡电功率</a:t>
            </a:r>
          </a:p>
        </p:txBody>
      </p:sp>
      <p:sp>
        <p:nvSpPr>
          <p:cNvPr id="7" name="文本框 6"/>
          <p:cNvSpPr txBox="1"/>
          <p:nvPr/>
        </p:nvSpPr>
        <p:spPr>
          <a:xfrm>
            <a:off x="327027" y="1485122"/>
            <a:ext cx="8623935" cy="1754326"/>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(1)由图甲可知，电压表并联在灯泡两端；灯泡的额定电压为2.5V，则电压表选择0～3V量程；灯泡与滑动变阻器串联，由于滑动变阻器的滑片向右移动时，电流表示数增大，说明变阻器连入电路的阻值变小，因此需将滑动变阻器的右下接线柱接入电路，实物电路如图所示：</a:t>
            </a:r>
          </a:p>
        </p:txBody>
      </p:sp>
      <p:pic>
        <p:nvPicPr>
          <p:cNvPr id="26" name="图片 81"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972560" y="3114110"/>
            <a:ext cx="2358390" cy="1688825"/>
          </a:xfrm>
          <a:prstGeom prst="rect">
            <a:avLst/>
          </a:prstGeom>
          <a:noFill/>
          <a:ln>
            <a:noFill/>
          </a:ln>
        </p:spPr>
      </p:pic>
    </p:spTree>
    <p:extLst>
      <p:ext uri="{BB962C8B-B14F-4D97-AF65-F5344CB8AC3E}">
        <p14:creationId xmlns:p14="http://schemas.microsoft.com/office/powerpoint/2010/main" val="124774255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6"/>
                                        </p:tgtEl>
                                        <p:attrNameLst>
                                          <p:attrName>style.visibility</p:attrName>
                                        </p:attrNameLst>
                                      </p:cBhvr>
                                      <p:to>
                                        <p:strVal val="visible"/>
                                      </p:to>
                                    </p:set>
                                    <p:animEffect transition="in" filter="checkerboard(across)">
                                      <p:cBhvr>
                                        <p:cTn id="1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1"/>
            <a:ext cx="191325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860009"/>
            <a:ext cx="44011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★考点一：测量小灯泡电功率</a:t>
            </a:r>
          </a:p>
        </p:txBody>
      </p:sp>
      <p:sp>
        <p:nvSpPr>
          <p:cNvPr id="7" name="文本框 6"/>
          <p:cNvSpPr txBox="1"/>
          <p:nvPr/>
        </p:nvSpPr>
        <p:spPr>
          <a:xfrm>
            <a:off x="327027" y="1485123"/>
            <a:ext cx="8623935" cy="3000821"/>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(2)如图丙所示，电流表选用小量程，分度值为0.02A，示数为0.24A，小灯泡的额定功率为：P=UI=2.5V</a:t>
            </a:r>
            <a:r>
              <a:rPr sz="1800" b="0">
                <a:solidFill>
                  <a:srgbClr val="FF0000"/>
                </a:solidFill>
                <a:latin typeface="Arial" panose="020B0604020202020204" pitchFamily="34" charset="0"/>
                <a:ea typeface="微软雅黑" panose="020B0503020204020204" charset="-122"/>
                <a:cs typeface="微软雅黑" panose="020B0503020204020204" charset="-122"/>
              </a:rPr>
              <a:t>×</a:t>
            </a:r>
            <a:r>
              <a:rPr sz="1800" b="0">
                <a:solidFill>
                  <a:srgbClr val="FF0000"/>
                </a:solidFill>
                <a:latin typeface="微软雅黑" panose="020B0503020204020204" charset="-122"/>
                <a:ea typeface="微软雅黑" panose="020B0503020204020204" charset="-122"/>
                <a:cs typeface="微软雅黑" panose="020B0503020204020204" charset="-122"/>
              </a:rPr>
              <a:t>0.24A=0.6W，该小灯泡的额定功率为0.6W。</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(3)由题知，两个相同的小灯泡并联，干路电流为0.2A，则通过每个小灯泡的电流为0.1A，由图像知，当小灯泡的电流为0.1A时，小灯泡两端的实际电压为0.5V，则两个小灯泡的实际总功率为：P</a:t>
            </a:r>
            <a:r>
              <a:rPr sz="1800" b="0" baseline="-25000">
                <a:solidFill>
                  <a:srgbClr val="FF0000"/>
                </a:solidFill>
                <a:uFillTx/>
                <a:latin typeface="微软雅黑" panose="020B0503020204020204" charset="-122"/>
                <a:ea typeface="微软雅黑" panose="020B0503020204020204" charset="-122"/>
                <a:cs typeface="微软雅黑" panose="020B0503020204020204" charset="-122"/>
              </a:rPr>
              <a:t>总</a:t>
            </a:r>
            <a:r>
              <a:rPr sz="1800" b="0">
                <a:solidFill>
                  <a:srgbClr val="FF0000"/>
                </a:solidFill>
                <a:latin typeface="微软雅黑" panose="020B0503020204020204" charset="-122"/>
                <a:ea typeface="微软雅黑" panose="020B0503020204020204" charset="-122"/>
                <a:cs typeface="微软雅黑" panose="020B0503020204020204" charset="-122"/>
              </a:rPr>
              <a:t>=U</a:t>
            </a:r>
            <a:r>
              <a:rPr sz="1800" b="0" baseline="-25000">
                <a:solidFill>
                  <a:srgbClr val="FF0000"/>
                </a:solidFill>
                <a:uFillTx/>
                <a:latin typeface="微软雅黑" panose="020B0503020204020204" charset="-122"/>
                <a:ea typeface="微软雅黑" panose="020B0503020204020204" charset="-122"/>
                <a:cs typeface="微软雅黑" panose="020B0503020204020204" charset="-122"/>
              </a:rPr>
              <a:t>实</a:t>
            </a:r>
            <a:r>
              <a:rPr sz="1800" b="0">
                <a:solidFill>
                  <a:srgbClr val="FF0000"/>
                </a:solidFill>
                <a:latin typeface="微软雅黑" panose="020B0503020204020204" charset="-122"/>
                <a:ea typeface="微软雅黑" panose="020B0503020204020204" charset="-122"/>
                <a:cs typeface="微软雅黑" panose="020B0503020204020204" charset="-122"/>
              </a:rPr>
              <a:t>I</a:t>
            </a:r>
            <a:r>
              <a:rPr sz="1800" b="0" baseline="-25000">
                <a:solidFill>
                  <a:srgbClr val="FF0000"/>
                </a:solidFill>
                <a:uFillTx/>
                <a:latin typeface="微软雅黑" panose="020B0503020204020204" charset="-122"/>
                <a:ea typeface="微软雅黑" panose="020B0503020204020204" charset="-122"/>
                <a:cs typeface="微软雅黑" panose="020B0503020204020204" charset="-122"/>
              </a:rPr>
              <a:t>总</a:t>
            </a:r>
            <a:r>
              <a:rPr sz="1800" b="0">
                <a:solidFill>
                  <a:srgbClr val="FF0000"/>
                </a:solidFill>
                <a:latin typeface="微软雅黑" panose="020B0503020204020204" charset="-122"/>
                <a:ea typeface="微软雅黑" panose="020B0503020204020204" charset="-122"/>
                <a:cs typeface="微软雅黑" panose="020B0503020204020204" charset="-122"/>
              </a:rPr>
              <a:t>=0.5V×0.2A=0.1W；两个小灯泡的实际总功率为0.1W。</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【答案】（1）如图；(2)0.24；（3）0.6；（4）0.1。</a:t>
            </a:r>
          </a:p>
        </p:txBody>
      </p:sp>
    </p:spTree>
    <p:extLst>
      <p:ext uri="{BB962C8B-B14F-4D97-AF65-F5344CB8AC3E}">
        <p14:creationId xmlns:p14="http://schemas.microsoft.com/office/powerpoint/2010/main" val="285443006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charset="0"/>
              <a:ea typeface="方正舒体"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319614"/>
            <a:ext cx="8675370" cy="258532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一、伏安法测量小灯泡的电功率</a:t>
            </a:r>
            <a:endParaRPr kumimoji="0" sz="1800" b="0" i="0" u="none" strike="noStrike" cap="none" spc="0" normalizeH="0" baseline="0">
              <a:ln>
                <a:noFill/>
              </a:ln>
              <a:solidFill>
                <a:schemeClr val="tx1"/>
              </a:solidFill>
              <a:effectLst/>
              <a:uFillTx/>
              <a:latin typeface="微软雅黑" panose="020B0503020204020204" charset="-122"/>
              <a:ea typeface="微软雅黑"/>
              <a:cs typeface="Arial"/>
              <a:sym typeface="Arial"/>
            </a:endParaRPr>
          </a:p>
          <a:p>
            <a:pPr marL="0" marR="0" indent="0" algn="l" defTabSz="914400" rtl="0" eaLnBrk="1" fontAlgn="auto" latinLnBrk="1" hangingPunct="0">
              <a:lnSpc>
                <a:spcPct val="150000"/>
              </a:lnSpc>
              <a:spcBef>
                <a:spcPct val="0"/>
              </a:spcBef>
              <a:spcAft>
                <a:spcPct val="0"/>
              </a:spcAft>
              <a:buClrTx/>
              <a:buSzTx/>
              <a:buFontTx/>
              <a:buNone/>
            </a:pPr>
            <a:r>
              <a:rPr kumimoji="0"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1.实验目的：学习用电压表和电流表测量小灯泡的额定功率和实际功率，并加以比较。</a:t>
            </a:r>
          </a:p>
          <a:p>
            <a:pPr marL="0" marR="0" indent="0" algn="l" defTabSz="914400" rtl="0" eaLnBrk="1" fontAlgn="auto" latinLnBrk="1" hangingPunct="0">
              <a:lnSpc>
                <a:spcPct val="150000"/>
              </a:lnSpc>
              <a:spcBef>
                <a:spcPct val="0"/>
              </a:spcBef>
              <a:spcAft>
                <a:spcPct val="0"/>
              </a:spcAft>
              <a:buClrTx/>
              <a:buSzTx/>
              <a:buFontTx/>
              <a:buNone/>
            </a:pPr>
            <a:r>
              <a:rPr kumimoji="0"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2.实验原理：要测量小灯泡的电功率，根据电功率公式，可以用电压表测出小灯泡两端的电压，用电流表测出通过小灯泡的电流。</a:t>
            </a:r>
          </a:p>
          <a:p>
            <a:pPr marL="0" marR="0" indent="0" algn="l" defTabSz="914400" rtl="0" eaLnBrk="1" fontAlgn="auto" latinLnBrk="1" hangingPunct="0">
              <a:lnSpc>
                <a:spcPct val="150000"/>
              </a:lnSpc>
              <a:spcBef>
                <a:spcPct val="0"/>
              </a:spcBef>
              <a:spcAft>
                <a:spcPct val="0"/>
              </a:spcAft>
              <a:buClrTx/>
              <a:buSzTx/>
              <a:buFontTx/>
              <a:buNone/>
            </a:pPr>
            <a:r>
              <a:rPr kumimoji="0"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3.实验器材：电源、滑动变阻器、电压表、电流表、小灯泡、开关、导线若干。</a:t>
            </a: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itchFamily="2" charset="-122"/>
            </a:endParaRPr>
          </a:p>
        </p:txBody>
      </p:sp>
    </p:spTree>
    <p:extLst>
      <p:ext uri="{BB962C8B-B14F-4D97-AF65-F5344CB8AC3E}">
        <p14:creationId xmlns:p14="http://schemas.microsoft.com/office/powerpoint/2010/main" val="212505388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1">
                <a:solidFill>
                  <a:schemeClr val="tx1"/>
                </a:solidFill>
                <a:latin typeface="微软雅黑" panose="020B0503020204020204" charset="-122"/>
                <a:ea typeface="微软雅黑" panose="020B0503020204020204" charset="-122"/>
                <a:cs typeface="微软雅黑" panose="020B0503020204020204" charset="-122"/>
              </a:rPr>
              <a:t>（2020·四川雅安）</a:t>
            </a:r>
            <a:r>
              <a:rPr lang="zh-CN" sz="2000">
                <a:solidFill>
                  <a:schemeClr val="tx1"/>
                </a:solidFill>
                <a:latin typeface="微软雅黑" panose="020B0503020204020204" charset="-122"/>
                <a:ea typeface="微软雅黑" panose="020B0503020204020204" charset="-122"/>
                <a:cs typeface="微软雅黑" panose="020B0503020204020204" charset="-122"/>
              </a:rPr>
              <a:t>小明在“探究小灯泡在不同电压下工作时的电功率”的实验时，实验室提供了如下器材：电源（电压恒为8V），一个电流表，一个电压表，滑动变阻器“20Ω、2A”，小灯泡（额定电压2.5V，额定功率小于1.2W），一个阻值已知的定值电阻R0，开关及导线若干。</a:t>
            </a:r>
            <a:endParaRPr lang="zh-CN" sz="2000">
              <a:solidFill>
                <a:schemeClr val="tx1"/>
              </a:solidFill>
              <a:latin typeface="微软雅黑" panose="020B0503020204020204" charset="-122"/>
              <a:ea typeface="微软雅黑"/>
              <a:cs typeface="微软雅黑" panose="020B0503020204020204" charset="-122"/>
            </a:endParaRPr>
          </a:p>
        </p:txBody>
      </p:sp>
      <p:pic>
        <p:nvPicPr>
          <p:cNvPr id="35" name="图片 134"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1990725" y="3211504"/>
            <a:ext cx="5162550" cy="1527773"/>
          </a:xfrm>
          <a:prstGeom prst="rect">
            <a:avLst/>
          </a:prstGeom>
          <a:noFill/>
          <a:ln>
            <a:noFill/>
          </a:ln>
        </p:spPr>
      </p:pic>
    </p:spTree>
    <p:extLst>
      <p:ext uri="{BB962C8B-B14F-4D97-AF65-F5344CB8AC3E}">
        <p14:creationId xmlns:p14="http://schemas.microsoft.com/office/powerpoint/2010/main" val="398469909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5"/>
                                        </p:tgtEl>
                                        <p:attrNameLst>
                                          <p:attrName>style.visibility</p:attrName>
                                        </p:attrNameLst>
                                      </p:cBhvr>
                                      <p:to>
                                        <p:strVal val="visible"/>
                                      </p:to>
                                    </p:set>
                                    <p:animEffect transition="in" filter="checkerboard(across)">
                                      <p:cBhvr>
                                        <p:cTn id="12"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(1)请根据图甲所示的电路图，用笔画线代替导线，完成实验电路图乙的连接（要求：滑动变阻器的滑片P向右滑动时灯变亮；连线不能交叉）</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(2)正确连接电路后，闭合开关进行实验，记录的数据如下表所示。当电压表示数为2.5V时，电流表示数如图丙所示，小灯泡的额定功率为_____W。</a:t>
            </a:r>
          </a:p>
        </p:txBody>
      </p:sp>
      <p:sp>
        <p:nvSpPr>
          <p:cNvPr id="2" name="文本框 1"/>
          <p:cNvSpPr txBox="1"/>
          <p:nvPr/>
        </p:nvSpPr>
        <p:spPr>
          <a:xfrm>
            <a:off x="7579362" y="2554563"/>
            <a:ext cx="60689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1.05</a:t>
            </a:r>
            <a:endPar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graphicFrame>
        <p:nvGraphicFramePr>
          <p:cNvPr id="4" name="表格 3"/>
          <p:cNvGraphicFramePr>
            <a:graphicFrameLocks noGrp="1"/>
          </p:cNvGraphicFramePr>
          <p:nvPr/>
        </p:nvGraphicFramePr>
        <p:xfrm>
          <a:off x="706122" y="3233785"/>
          <a:ext cx="7633335" cy="1540504"/>
        </p:xfrm>
        <a:graphic>
          <a:graphicData uri="http://schemas.openxmlformats.org/drawingml/2006/table">
            <a:tbl>
              <a:tblPr firstRow="1" bandRow="1">
                <a:tableStyleId>{5940675A-B579-460E-94D1-54222C63F5DA}</a:tableStyleId>
              </a:tblPr>
              <a:tblGrid>
                <a:gridCol w="1978025"/>
                <a:gridCol w="1141730"/>
                <a:gridCol w="1139190"/>
                <a:gridCol w="1140460"/>
                <a:gridCol w="1095375"/>
                <a:gridCol w="1138555"/>
              </a:tblGrid>
              <a:tr h="385126">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实验次数物理量</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1</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2</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3</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4</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5</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5126">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电压/V</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1.0</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1.5</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2.0</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2.5</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30</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5126">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电流/A</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0.24</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0.32</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0.38</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 </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0.44</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5126">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电功率/W</a:t>
                      </a:r>
                      <a:endParaRPr lang="en-US" altLang="en-US" sz="1400" b="0">
                        <a:solidFill>
                          <a:srgbClr val="000000"/>
                        </a:solidFill>
                        <a:latin typeface="微软雅黑" panose="020B0503020204020204" charset="-122"/>
                        <a:ea typeface="微软雅黑"/>
                        <a:cs typeface="微软雅黑" panose="020B0503020204020204"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 </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 </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 </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1400" b="0">
                          <a:solidFill>
                            <a:srgbClr val="000000"/>
                          </a:solidFill>
                          <a:latin typeface="微软雅黑" panose="020B0503020204020204" charset="-122"/>
                          <a:ea typeface="微软雅黑" panose="020B0503020204020204" charset="-122"/>
                          <a:cs typeface="宋体" panose="02010600030101010101" pitchFamily="2" charset="-122"/>
                        </a:rPr>
                        <a:t> </a:t>
                      </a:r>
                      <a:endParaRPr lang="en-US" altLang="en-US" sz="1400" b="0">
                        <a:solidFill>
                          <a:srgbClr val="000000"/>
                        </a:solidFill>
                        <a:latin typeface="微软雅黑" panose="020B0503020204020204" charset="-122"/>
                        <a:ea typeface="微软雅黑" panose="020B0503020204020204" charset="-122"/>
                        <a:cs typeface="宋体" panose="02010600030101010101"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endParaRPr lang="en-US" altLang="en-US" sz="1400" b="0">
                        <a:solidFill>
                          <a:srgbClr val="000000"/>
                        </a:solidFill>
                        <a:latin typeface="微软雅黑" panose="020B0503020204020204" charset="-122"/>
                        <a:ea typeface="微软雅黑"/>
                        <a:cs typeface="宋体" pitchFamily="2" charset="-122"/>
                      </a:endParaRPr>
                    </a:p>
                  </a:txBody>
                  <a:tcPr marL="76200" marR="76200" marT="47743" marB="47743"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7" name="图片 6"/>
          <p:cNvPicPr/>
          <p:nvPr/>
        </p:nvPicPr>
        <p:blipFill>
          <a:blip r:embed="rId2"/>
          <a:stretch>
            <a:fillRect/>
          </a:stretch>
        </p:blipFill>
        <p:spPr>
          <a:xfrm>
            <a:off x="6333490" y="2278927"/>
            <a:ext cx="38100" cy="95486"/>
          </a:xfrm>
          <a:prstGeom prst="rect">
            <a:avLst/>
          </a:prstGeom>
          <a:noFill/>
          <a:ln w="9525">
            <a:noFill/>
          </a:ln>
        </p:spPr>
      </p:pic>
    </p:spTree>
    <p:extLst>
      <p:ext uri="{BB962C8B-B14F-4D97-AF65-F5344CB8AC3E}">
        <p14:creationId xmlns:p14="http://schemas.microsoft.com/office/powerpoint/2010/main" val="157865941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dirty="0">
                <a:solidFill>
                  <a:schemeClr val="tx1"/>
                </a:solidFill>
                <a:latin typeface="微软雅黑" panose="020B0503020204020204" charset="-122"/>
                <a:ea typeface="微软雅黑" panose="020B0503020204020204" charset="-122"/>
                <a:cs typeface="微软雅黑" panose="020B0503020204020204" charset="-122"/>
              </a:rPr>
              <a:t>(3)分析表中数据可得出结论：小灯泡工作时，消耗的电功率随电压的增大而____（选填“增大”、“不变”或“减小”），小灯泡的实际功率由______（选填“额定功率”、“额定电压”或“实际电压”）决定。</a:t>
            </a:r>
          </a:p>
          <a:p>
            <a:pPr marL="0" indent="0" algn="l" eaLnBrk="1" fontAlgn="auto" latinLnBrk="0" hangingPunct="1">
              <a:lnSpc>
                <a:spcPct val="150000"/>
              </a:lnSpc>
            </a:pPr>
            <a:r>
              <a:rPr lang="zh-CN" sz="2000" dirty="0">
                <a:solidFill>
                  <a:schemeClr val="tx1"/>
                </a:solidFill>
                <a:latin typeface="微软雅黑" panose="020B0503020204020204" charset="-122"/>
                <a:ea typeface="微软雅黑" panose="020B0503020204020204" charset="-122"/>
                <a:cs typeface="微软雅黑" panose="020B0503020204020204" charset="-122"/>
              </a:rPr>
              <a:t>(4)完成实验后，利用上述器材，小明又想出一种测量小灯泡额定功率的方法，设计了如图所示的电路，所用电压表量程为“0~15V”，请将以下实验步骤补充完整。</a:t>
            </a:r>
          </a:p>
        </p:txBody>
      </p:sp>
      <p:sp>
        <p:nvSpPr>
          <p:cNvPr id="2" name="文本框 1"/>
          <p:cNvSpPr txBox="1"/>
          <p:nvPr/>
        </p:nvSpPr>
        <p:spPr>
          <a:xfrm>
            <a:off x="635670" y="1550295"/>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增大</a:t>
            </a:r>
            <a:endParaRPr kumimoji="0" lang="zh-CN" altLang="en-US" sz="20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pic>
        <p:nvPicPr>
          <p:cNvPr id="7" name="图片 6"/>
          <p:cNvPicPr/>
          <p:nvPr/>
        </p:nvPicPr>
        <p:blipFill>
          <a:blip r:embed="rId2"/>
          <a:stretch>
            <a:fillRect/>
          </a:stretch>
        </p:blipFill>
        <p:spPr>
          <a:xfrm>
            <a:off x="6333490" y="2278927"/>
            <a:ext cx="38100" cy="95486"/>
          </a:xfrm>
          <a:prstGeom prst="rect">
            <a:avLst/>
          </a:prstGeom>
          <a:noFill/>
          <a:ln w="9525">
            <a:noFill/>
          </a:ln>
        </p:spPr>
      </p:pic>
      <p:pic>
        <p:nvPicPr>
          <p:cNvPr id="37" name="图片 136"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3575050" y="3534247"/>
            <a:ext cx="1818640" cy="1405550"/>
          </a:xfrm>
          <a:prstGeom prst="rect">
            <a:avLst/>
          </a:prstGeom>
          <a:noFill/>
          <a:ln>
            <a:noFill/>
          </a:ln>
        </p:spPr>
      </p:pic>
      <p:sp>
        <p:nvSpPr>
          <p:cNvPr id="9" name="文本框 8"/>
          <p:cNvSpPr txBox="1"/>
          <p:nvPr/>
        </p:nvSpPr>
        <p:spPr>
          <a:xfrm>
            <a:off x="141569" y="1995686"/>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实际电压</a:t>
            </a:r>
          </a:p>
        </p:txBody>
      </p:sp>
    </p:spTree>
    <p:extLst>
      <p:ext uri="{BB962C8B-B14F-4D97-AF65-F5344CB8AC3E}">
        <p14:creationId xmlns:p14="http://schemas.microsoft.com/office/powerpoint/2010/main" val="40129720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7"/>
                                        </p:tgtEl>
                                        <p:attrNameLst>
                                          <p:attrName>style.visibility</p:attrName>
                                        </p:attrNameLst>
                                      </p:cBhvr>
                                      <p:to>
                                        <p:strVal val="visible"/>
                                      </p:to>
                                    </p:set>
                                    <p:animEffect transition="in" filter="checkerboard(across)">
                                      <p:cBhvr>
                                        <p:cTn id="22" dur="1000"/>
                                        <p:tgtEl>
                                          <p:spTgt spid="3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9"/>
                                        </p:tgtEl>
                                        <p:attrNameLst>
                                          <p:attrName>style.visibility</p:attrName>
                                        </p:attrNameLst>
                                      </p:cBhvr>
                                      <p:to>
                                        <p:strVal val="visible"/>
                                      </p:to>
                                    </p:set>
                                    <p:animEffect transition="in" filter="checkerboard(across)">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048434"/>
            <a:ext cx="8501380" cy="4154984"/>
          </a:xfrm>
          <a:prstGeom prst="rect">
            <a:avLst/>
          </a:prstGeom>
          <a:noFill/>
          <a:ln w="9525">
            <a:noFill/>
          </a:ln>
        </p:spPr>
        <p:txBody>
          <a:bodyPr wrap="square">
            <a:spAutoFit/>
          </a:bodyPr>
          <a:lstStyle/>
          <a:p>
            <a:pPr marL="0" indent="0" algn="l" eaLnBrk="1" fontAlgn="auto" latinLnBrk="0" hangingPunct="1">
              <a:lnSpc>
                <a:spcPct val="150000"/>
              </a:lnSpc>
            </a:pPr>
            <a:r>
              <a:rPr lang="zh-CN" sz="1600" dirty="0">
                <a:solidFill>
                  <a:schemeClr val="tx1"/>
                </a:solidFill>
                <a:latin typeface="微软雅黑" panose="020B0503020204020204" charset="-122"/>
                <a:ea typeface="微软雅黑" panose="020B0503020204020204" charset="-122"/>
                <a:cs typeface="微软雅黑" panose="020B0503020204020204" charset="-122"/>
              </a:rPr>
              <a:t>2.</a:t>
            </a:r>
            <a:r>
              <a:rPr lang="zh-CN" sz="1600" b="1" dirty="0">
                <a:solidFill>
                  <a:schemeClr val="tx1"/>
                </a:solidFill>
                <a:latin typeface="微软雅黑" panose="020B0503020204020204" charset="-122"/>
                <a:ea typeface="微软雅黑" panose="020B0503020204020204" charset="-122"/>
                <a:cs typeface="微软雅黑" panose="020B0503020204020204" charset="-122"/>
              </a:rPr>
              <a:t>（2020·江苏连云港）</a:t>
            </a:r>
            <a:r>
              <a:rPr lang="zh-CN" sz="1600" dirty="0">
                <a:solidFill>
                  <a:schemeClr val="tx1"/>
                </a:solidFill>
                <a:latin typeface="微软雅黑" panose="020B0503020204020204" charset="-122"/>
                <a:ea typeface="微软雅黑" panose="020B0503020204020204" charset="-122"/>
                <a:cs typeface="微软雅黑" panose="020B0503020204020204" charset="-122"/>
              </a:rPr>
              <a:t>在学习《电能表与电功》一节内容时，同学们完成教材上的活动“比较两个灯泡的亮暗”，小明选用标有“2.5V  0.3A”和“3.8V  0.3A”的灯泡L</a:t>
            </a:r>
            <a:r>
              <a:rPr lang="zh-CN" sz="1600" baseline="-25000" dirty="0">
                <a:solidFill>
                  <a:schemeClr val="tx1"/>
                </a:solidFill>
                <a:uFillTx/>
                <a:latin typeface="微软雅黑" panose="020B0503020204020204" charset="-122"/>
                <a:ea typeface="微软雅黑" panose="020B0503020204020204" charset="-122"/>
                <a:cs typeface="微软雅黑" panose="020B0503020204020204" charset="-122"/>
              </a:rPr>
              <a:t>1</a:t>
            </a:r>
            <a:r>
              <a:rPr lang="zh-CN" sz="1600" dirty="0">
                <a:solidFill>
                  <a:schemeClr val="tx1"/>
                </a:solidFill>
                <a:latin typeface="微软雅黑" panose="020B0503020204020204" charset="-122"/>
                <a:ea typeface="微软雅黑" panose="020B0503020204020204" charset="-122"/>
                <a:cs typeface="微软雅黑" panose="020B0503020204020204" charset="-122"/>
              </a:rPr>
              <a:t>和L</a:t>
            </a:r>
            <a:r>
              <a:rPr lang="zh-CN" sz="1600" baseline="-25000" dirty="0">
                <a:solidFill>
                  <a:schemeClr val="tx1"/>
                </a:solidFill>
                <a:uFillTx/>
                <a:latin typeface="微软雅黑" panose="020B0503020204020204" charset="-122"/>
                <a:ea typeface="微软雅黑" panose="020B0503020204020204" charset="-122"/>
                <a:cs typeface="微软雅黑" panose="020B0503020204020204" charset="-122"/>
              </a:rPr>
              <a:t>2</a:t>
            </a:r>
            <a:r>
              <a:rPr lang="zh-CN" sz="1600" dirty="0">
                <a:solidFill>
                  <a:schemeClr val="tx1"/>
                </a:solidFill>
                <a:latin typeface="微软雅黑" panose="020B0503020204020204" charset="-122"/>
                <a:ea typeface="微软雅黑" panose="020B0503020204020204" charset="-122"/>
                <a:cs typeface="微软雅黑" panose="020B0503020204020204" charset="-122"/>
              </a:rPr>
              <a:t>，连接电路如图所示。</a:t>
            </a:r>
            <a:endParaRPr lang="zh-CN" sz="1600" dirty="0">
              <a:solidFill>
                <a:schemeClr val="tx1"/>
              </a:solidFill>
              <a:latin typeface="微软雅黑" panose="020B0503020204020204" charset="-122"/>
              <a:ea typeface="微软雅黑"/>
              <a:cs typeface="微软雅黑" panose="020B0503020204020204" charset="-122"/>
            </a:endParaRPr>
          </a:p>
          <a:p>
            <a:pPr marL="0" indent="0" algn="l" eaLnBrk="1" fontAlgn="auto" latinLnBrk="0" hangingPunct="1">
              <a:lnSpc>
                <a:spcPct val="150000"/>
              </a:lnSpc>
            </a:pPr>
            <a:r>
              <a:rPr lang="zh-CN" sz="1600" dirty="0">
                <a:solidFill>
                  <a:schemeClr val="tx1"/>
                </a:solidFill>
                <a:latin typeface="微软雅黑" panose="020B0503020204020204" charset="-122"/>
                <a:ea typeface="微软雅黑" panose="020B0503020204020204" charset="-122"/>
                <a:cs typeface="微软雅黑" panose="020B0503020204020204" charset="-122"/>
              </a:rPr>
              <a:t>(1)闭合开关后，发现两灯均不发光，</a:t>
            </a:r>
          </a:p>
          <a:p>
            <a:pPr marL="0" indent="0" algn="l" eaLnBrk="1" fontAlgn="auto" latinLnBrk="0" hangingPunct="1">
              <a:lnSpc>
                <a:spcPct val="150000"/>
              </a:lnSpc>
            </a:pPr>
            <a:r>
              <a:rPr lang="zh-CN" sz="1600" dirty="0">
                <a:solidFill>
                  <a:schemeClr val="tx1"/>
                </a:solidFill>
                <a:latin typeface="微软雅黑" panose="020B0503020204020204" charset="-122"/>
                <a:ea typeface="微软雅黑" panose="020B0503020204020204" charset="-122"/>
                <a:cs typeface="微软雅黑" panose="020B0503020204020204" charset="-122"/>
              </a:rPr>
              <a:t>电压表V</a:t>
            </a:r>
            <a:r>
              <a:rPr lang="zh-CN" sz="1600" baseline="-25000" dirty="0">
                <a:solidFill>
                  <a:schemeClr val="tx1"/>
                </a:solidFill>
                <a:uFillTx/>
                <a:latin typeface="微软雅黑" panose="020B0503020204020204" charset="-122"/>
                <a:ea typeface="微软雅黑" panose="020B0503020204020204" charset="-122"/>
                <a:cs typeface="微软雅黑" panose="020B0503020204020204" charset="-122"/>
              </a:rPr>
              <a:t>1</a:t>
            </a:r>
            <a:r>
              <a:rPr lang="zh-CN" sz="1600" dirty="0">
                <a:solidFill>
                  <a:schemeClr val="tx1"/>
                </a:solidFill>
                <a:latin typeface="微软雅黑" panose="020B0503020204020204" charset="-122"/>
                <a:ea typeface="微软雅黑" panose="020B0503020204020204" charset="-122"/>
                <a:cs typeface="微软雅黑" panose="020B0503020204020204" charset="-122"/>
              </a:rPr>
              <a:t>的示数很大，电压表V</a:t>
            </a:r>
            <a:r>
              <a:rPr lang="zh-CN" sz="1600" baseline="-25000" dirty="0">
                <a:solidFill>
                  <a:schemeClr val="tx1"/>
                </a:solidFill>
                <a:uFillTx/>
                <a:latin typeface="微软雅黑" panose="020B0503020204020204" charset="-122"/>
                <a:ea typeface="微软雅黑" panose="020B0503020204020204" charset="-122"/>
                <a:cs typeface="微软雅黑" panose="020B0503020204020204" charset="-122"/>
              </a:rPr>
              <a:t>2</a:t>
            </a:r>
            <a:r>
              <a:rPr lang="zh-CN" sz="1600" dirty="0">
                <a:solidFill>
                  <a:schemeClr val="tx1"/>
                </a:solidFill>
                <a:latin typeface="微软雅黑" panose="020B0503020204020204" charset="-122"/>
                <a:ea typeface="微软雅黑" panose="020B0503020204020204" charset="-122"/>
                <a:cs typeface="微软雅黑" panose="020B0503020204020204" charset="-122"/>
              </a:rPr>
              <a:t>的示数为0，</a:t>
            </a:r>
          </a:p>
          <a:p>
            <a:pPr marL="0" indent="0" algn="l" eaLnBrk="1" fontAlgn="auto" latinLnBrk="0" hangingPunct="1">
              <a:lnSpc>
                <a:spcPct val="150000"/>
              </a:lnSpc>
            </a:pPr>
            <a:r>
              <a:rPr lang="zh-CN" sz="1600" dirty="0">
                <a:solidFill>
                  <a:schemeClr val="tx1"/>
                </a:solidFill>
                <a:latin typeface="微软雅黑" panose="020B0503020204020204" charset="-122"/>
                <a:ea typeface="微软雅黑" panose="020B0503020204020204" charset="-122"/>
                <a:cs typeface="微软雅黑" panose="020B0503020204020204" charset="-122"/>
              </a:rPr>
              <a:t>故障的可能原因是______；</a:t>
            </a:r>
          </a:p>
          <a:p>
            <a:pPr marL="0" indent="0" algn="l" eaLnBrk="1" fontAlgn="auto" latinLnBrk="0" hangingPunct="1">
              <a:lnSpc>
                <a:spcPct val="150000"/>
              </a:lnSpc>
            </a:pPr>
            <a:r>
              <a:rPr lang="zh-CN" sz="1600" dirty="0">
                <a:solidFill>
                  <a:schemeClr val="tx1"/>
                </a:solidFill>
                <a:latin typeface="微软雅黑" panose="020B0503020204020204" charset="-122"/>
                <a:ea typeface="微软雅黑" panose="020B0503020204020204" charset="-122"/>
                <a:cs typeface="微软雅黑" panose="020B0503020204020204" charset="-122"/>
              </a:rPr>
              <a:t>(2)排除故障后闭合开关，电压表V1的示数如图，</a:t>
            </a:r>
          </a:p>
          <a:p>
            <a:pPr marL="0" indent="0" algn="l" eaLnBrk="1" fontAlgn="auto" latinLnBrk="0" hangingPunct="1">
              <a:lnSpc>
                <a:spcPct val="150000"/>
              </a:lnSpc>
            </a:pPr>
            <a:r>
              <a:rPr lang="zh-CN" sz="1600" dirty="0">
                <a:solidFill>
                  <a:schemeClr val="tx1"/>
                </a:solidFill>
                <a:latin typeface="微软雅黑" panose="020B0503020204020204" charset="-122"/>
                <a:ea typeface="微软雅黑" panose="020B0503020204020204" charset="-122"/>
                <a:cs typeface="微软雅黑" panose="020B0503020204020204" charset="-122"/>
              </a:rPr>
              <a:t>此时的电压值为______V；</a:t>
            </a:r>
          </a:p>
          <a:p>
            <a:pPr marL="0" indent="0" algn="l" eaLnBrk="1" fontAlgn="auto" latinLnBrk="0" hangingPunct="1">
              <a:lnSpc>
                <a:spcPct val="150000"/>
              </a:lnSpc>
            </a:pPr>
            <a:r>
              <a:rPr lang="zh-CN" sz="1600" dirty="0">
                <a:solidFill>
                  <a:schemeClr val="tx1"/>
                </a:solidFill>
                <a:latin typeface="微软雅黑" panose="020B0503020204020204" charset="-122"/>
                <a:ea typeface="微软雅黑" panose="020B0503020204020204" charset="-122"/>
                <a:cs typeface="微软雅黑" panose="020B0503020204020204" charset="-122"/>
              </a:rPr>
              <a:t>(3)此实验中一定时间内电流做功的多少可以通过观察______来比较，所用的研究方法为______；</a:t>
            </a:r>
          </a:p>
          <a:p>
            <a:pPr marL="0" indent="0" algn="l" eaLnBrk="1" fontAlgn="auto" latinLnBrk="0" hangingPunct="1">
              <a:lnSpc>
                <a:spcPct val="150000"/>
              </a:lnSpc>
            </a:pPr>
            <a:r>
              <a:rPr lang="zh-CN" sz="1600" dirty="0">
                <a:solidFill>
                  <a:schemeClr val="tx1"/>
                </a:solidFill>
                <a:latin typeface="微软雅黑" panose="020B0503020204020204" charset="-122"/>
                <a:ea typeface="微软雅黑" panose="020B0503020204020204" charset="-122"/>
                <a:cs typeface="微软雅黑" panose="020B0503020204020204" charset="-122"/>
              </a:rPr>
              <a:t>(4)如果将这两只灯泡并联接入电压为2.5V的电路中，较亮的灯泡是______。（选填“L</a:t>
            </a:r>
            <a:r>
              <a:rPr lang="zh-CN" sz="1600" baseline="-25000" dirty="0">
                <a:solidFill>
                  <a:schemeClr val="tx1"/>
                </a:solidFill>
                <a:uFillTx/>
                <a:latin typeface="微软雅黑" panose="020B0503020204020204" charset="-122"/>
                <a:ea typeface="微软雅黑" panose="020B0503020204020204" charset="-122"/>
                <a:cs typeface="微软雅黑" panose="020B0503020204020204" charset="-122"/>
              </a:rPr>
              <a:t>1</a:t>
            </a:r>
            <a:r>
              <a:rPr lang="zh-CN" sz="1600" dirty="0">
                <a:solidFill>
                  <a:schemeClr val="tx1"/>
                </a:solidFill>
                <a:latin typeface="微软雅黑" panose="020B0503020204020204" charset="-122"/>
                <a:ea typeface="微软雅黑" panose="020B0503020204020204" charset="-122"/>
                <a:cs typeface="微软雅黑" panose="020B0503020204020204" charset="-122"/>
              </a:rPr>
              <a:t>”或“L</a:t>
            </a:r>
            <a:r>
              <a:rPr lang="zh-CN" sz="1600" baseline="-25000" dirty="0">
                <a:solidFill>
                  <a:schemeClr val="tx1"/>
                </a:solidFill>
                <a:uFillTx/>
                <a:latin typeface="微软雅黑" panose="020B0503020204020204" charset="-122"/>
                <a:ea typeface="微软雅黑" panose="020B0503020204020204" charset="-122"/>
                <a:cs typeface="微软雅黑" panose="020B0503020204020204" charset="-122"/>
              </a:rPr>
              <a:t>2</a:t>
            </a:r>
            <a:r>
              <a:rPr lang="zh-CN" sz="1600" dirty="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2" name="文本框 1"/>
          <p:cNvSpPr txBox="1"/>
          <p:nvPr/>
        </p:nvSpPr>
        <p:spPr>
          <a:xfrm>
            <a:off x="2137665" y="2832840"/>
            <a:ext cx="849630"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6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L</a:t>
            </a:r>
            <a:r>
              <a:rPr kumimoji="0" lang="en-US" altLang="zh-CN" sz="1600" b="0" i="0" baseline="-2500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a:t>
            </a:r>
            <a:r>
              <a:rPr kumimoji="0" lang="en-US" altLang="zh-CN" sz="16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断路</a:t>
            </a:r>
            <a:endParaRPr kumimoji="0" lang="en-US" altLang="zh-CN" sz="16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pic>
        <p:nvPicPr>
          <p:cNvPr id="66" name="图片 165"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5220072" y="1995686"/>
            <a:ext cx="3743325" cy="1539867"/>
          </a:xfrm>
          <a:prstGeom prst="rect">
            <a:avLst/>
          </a:prstGeom>
          <a:noFill/>
          <a:ln>
            <a:noFill/>
          </a:ln>
        </p:spPr>
      </p:pic>
      <p:sp>
        <p:nvSpPr>
          <p:cNvPr id="4" name="文本框 3"/>
          <p:cNvSpPr txBox="1"/>
          <p:nvPr/>
        </p:nvSpPr>
        <p:spPr>
          <a:xfrm>
            <a:off x="1899016" y="3597886"/>
            <a:ext cx="514350"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6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2.4</a:t>
            </a:r>
          </a:p>
        </p:txBody>
      </p:sp>
      <p:sp>
        <p:nvSpPr>
          <p:cNvPr id="7" name="文本框 6"/>
          <p:cNvSpPr txBox="1"/>
          <p:nvPr/>
        </p:nvSpPr>
        <p:spPr>
          <a:xfrm>
            <a:off x="5004048" y="3936438"/>
            <a:ext cx="1090930"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灯泡亮度</a:t>
            </a:r>
            <a:endParaRPr kumimoji="0" lang="zh-CN" altLang="en-US" sz="16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sp>
        <p:nvSpPr>
          <p:cNvPr id="9" name="文本框 8"/>
          <p:cNvSpPr txBox="1"/>
          <p:nvPr/>
        </p:nvSpPr>
        <p:spPr>
          <a:xfrm>
            <a:off x="8084433" y="3952438"/>
            <a:ext cx="790575"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转换法</a:t>
            </a:r>
          </a:p>
        </p:txBody>
      </p:sp>
      <p:sp>
        <p:nvSpPr>
          <p:cNvPr id="10" name="文本框 9"/>
          <p:cNvSpPr txBox="1"/>
          <p:nvPr/>
        </p:nvSpPr>
        <p:spPr>
          <a:xfrm>
            <a:off x="6516216" y="4371950"/>
            <a:ext cx="412750"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600" b="0" i="0" u="none" strike="noStrike" cap="none" spc="0" normalizeH="0" baseline="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L</a:t>
            </a:r>
            <a:r>
              <a:rPr kumimoji="0" lang="en-US" altLang="zh-CN" sz="1600" b="0" i="0" baseline="-2500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a:t>
            </a:r>
            <a:endParaRPr kumimoji="0" lang="en-US" altLang="zh-CN" sz="1600" b="0" i="0" baseline="-25000" dirty="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spTree>
    <p:extLst>
      <p:ext uri="{BB962C8B-B14F-4D97-AF65-F5344CB8AC3E}">
        <p14:creationId xmlns:p14="http://schemas.microsoft.com/office/powerpoint/2010/main" val="69009045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66"/>
                                        </p:tgtEl>
                                        <p:attrNameLst>
                                          <p:attrName>style.visibility</p:attrName>
                                        </p:attrNameLst>
                                      </p:cBhvr>
                                      <p:to>
                                        <p:strVal val="visible"/>
                                      </p:to>
                                    </p:set>
                                    <p:animEffect transition="in" filter="checkerboard(across)">
                                      <p:cBhvr>
                                        <p:cTn id="12" dur="1000"/>
                                        <p:tgtEl>
                                          <p:spTgt spid="6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7" dur="10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42" dur="1000"/>
                                        <p:tgtEl>
                                          <p:spTgt spid="3">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nodeType="clickEffect">
                                  <p:stCondLst>
                                    <p:cond delay="0"/>
                                  </p:stCondLst>
                                  <p:childTnLst>
                                    <p:set>
                                      <p:cBhvr>
                                        <p:cTn id="46" dur="1000" fill="hold">
                                          <p:stCondLst>
                                            <p:cond delay="0"/>
                                          </p:stCondLst>
                                        </p:cTn>
                                        <p:tgtEl>
                                          <p:spTgt spid="3">
                                            <p:txEl>
                                              <p:pRg st="7" end="7"/>
                                            </p:txEl>
                                          </p:spTgt>
                                        </p:tgtEl>
                                        <p:attrNameLst>
                                          <p:attrName>style.visibility</p:attrName>
                                        </p:attrNameLst>
                                      </p:cBhvr>
                                      <p:to>
                                        <p:strVal val="visible"/>
                                      </p:to>
                                    </p:set>
                                    <p:animEffect transition="in" filter="checkerboard(across)">
                                      <p:cBhvr>
                                        <p:cTn id="47" dur="1000"/>
                                        <p:tgtEl>
                                          <p:spTgt spid="3">
                                            <p:txEl>
                                              <p:pRg st="7" end="7"/>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2"/>
                                        </p:tgtEl>
                                        <p:attrNameLst>
                                          <p:attrName>style.visibility</p:attrName>
                                        </p:attrNameLst>
                                      </p:cBhvr>
                                      <p:to>
                                        <p:strVal val="visible"/>
                                      </p:to>
                                    </p:set>
                                    <p:animEffect transition="in" filter="checkerboard(across)">
                                      <p:cBhvr>
                                        <p:cTn id="52" dur="1000"/>
                                        <p:tgtEl>
                                          <p:spTgt spid="2"/>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grpId="0" nodeType="clickEffect">
                                  <p:stCondLst>
                                    <p:cond delay="0"/>
                                  </p:stCondLst>
                                  <p:childTnLst>
                                    <p:set>
                                      <p:cBhvr>
                                        <p:cTn id="56" dur="1000" fill="hold">
                                          <p:stCondLst>
                                            <p:cond delay="0"/>
                                          </p:stCondLst>
                                        </p:cTn>
                                        <p:tgtEl>
                                          <p:spTgt spid="4"/>
                                        </p:tgtEl>
                                        <p:attrNameLst>
                                          <p:attrName>style.visibility</p:attrName>
                                        </p:attrNameLst>
                                      </p:cBhvr>
                                      <p:to>
                                        <p:strVal val="visible"/>
                                      </p:to>
                                    </p:set>
                                    <p:animEffect transition="in" filter="checkerboard(across)">
                                      <p:cBhvr>
                                        <p:cTn id="57" dur="1000"/>
                                        <p:tgtEl>
                                          <p:spTgt spid="4"/>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 presetClass="entr" presetSubtype="10" fill="hold" grpId="0" nodeType="clickEffect">
                                  <p:stCondLst>
                                    <p:cond delay="0"/>
                                  </p:stCondLst>
                                  <p:childTnLst>
                                    <p:set>
                                      <p:cBhvr>
                                        <p:cTn id="61" dur="1000" fill="hold">
                                          <p:stCondLst>
                                            <p:cond delay="0"/>
                                          </p:stCondLst>
                                        </p:cTn>
                                        <p:tgtEl>
                                          <p:spTgt spid="7"/>
                                        </p:tgtEl>
                                        <p:attrNameLst>
                                          <p:attrName>style.visibility</p:attrName>
                                        </p:attrNameLst>
                                      </p:cBhvr>
                                      <p:to>
                                        <p:strVal val="visible"/>
                                      </p:to>
                                    </p:set>
                                    <p:animEffect transition="in" filter="checkerboard(across)">
                                      <p:cBhvr>
                                        <p:cTn id="62" dur="1000"/>
                                        <p:tgtEl>
                                          <p:spTgt spid="7"/>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5" presetClass="entr" presetSubtype="10" fill="hold" grpId="0" nodeType="clickEffect">
                                  <p:stCondLst>
                                    <p:cond delay="0"/>
                                  </p:stCondLst>
                                  <p:childTnLst>
                                    <p:set>
                                      <p:cBhvr>
                                        <p:cTn id="66" dur="1000" fill="hold">
                                          <p:stCondLst>
                                            <p:cond delay="0"/>
                                          </p:stCondLst>
                                        </p:cTn>
                                        <p:tgtEl>
                                          <p:spTgt spid="9"/>
                                        </p:tgtEl>
                                        <p:attrNameLst>
                                          <p:attrName>style.visibility</p:attrName>
                                        </p:attrNameLst>
                                      </p:cBhvr>
                                      <p:to>
                                        <p:strVal val="visible"/>
                                      </p:to>
                                    </p:set>
                                    <p:animEffect transition="in" filter="checkerboard(across)">
                                      <p:cBhvr>
                                        <p:cTn id="67" dur="1000"/>
                                        <p:tgtEl>
                                          <p:spTgt spid="9"/>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5" presetClass="entr" presetSubtype="10" fill="hold" grpId="0" nodeType="clickEffect">
                                  <p:stCondLst>
                                    <p:cond delay="0"/>
                                  </p:stCondLst>
                                  <p:childTnLst>
                                    <p:set>
                                      <p:cBhvr>
                                        <p:cTn id="71" dur="1000" fill="hold">
                                          <p:stCondLst>
                                            <p:cond delay="0"/>
                                          </p:stCondLst>
                                        </p:cTn>
                                        <p:tgtEl>
                                          <p:spTgt spid="10"/>
                                        </p:tgtEl>
                                        <p:attrNameLst>
                                          <p:attrName>style.visibility</p:attrName>
                                        </p:attrNameLst>
                                      </p:cBhvr>
                                      <p:to>
                                        <p:strVal val="visible"/>
                                      </p:to>
                                    </p:set>
                                    <p:animEffect transition="in" filter="checkerboard(across)">
                                      <p:cBhvr>
                                        <p:cTn id="7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096813"/>
            <a:ext cx="8675370" cy="34163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4.设计并进行实验：</a:t>
            </a:r>
            <a:endParaRPr kumimoji="0" sz="1800" i="0" u="none" strike="noStrike" cap="none" spc="0" normalizeH="0" baseline="0">
              <a:ln>
                <a:noFill/>
              </a:ln>
              <a:solidFill>
                <a:schemeClr val="tx1"/>
              </a:solidFill>
              <a:effectLst/>
              <a:uFillTx/>
              <a:latin typeface="微软雅黑" panose="020B0503020204020204" charset="-122"/>
              <a:ea typeface="微软雅黑"/>
              <a:cs typeface="Arial"/>
              <a:sym typeface="Arial"/>
            </a:endParaRP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（1）按照图所示的电路图连接好实验电路，连接电路时，开关处于断开状态，滑动变阻器的滑片置于最大阻值处。</a:t>
            </a:r>
          </a:p>
          <a:p>
            <a:pPr marL="0" marR="0" indent="0" algn="l" defTabSz="914400" rtl="0" eaLnBrk="1" fontAlgn="auto" latinLnBrk="1" hangingPunct="0">
              <a:lnSpc>
                <a:spcPct val="150000"/>
              </a:lnSpc>
              <a:spcBef>
                <a:spcPct val="0"/>
              </a:spcBef>
              <a:spcAft>
                <a:spcPct val="0"/>
              </a:spcAft>
              <a:buClrTx/>
              <a:buSzTx/>
              <a:buFontTx/>
              <a:buNone/>
            </a:pPr>
            <a:endPar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endParaRP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（2）检查电路连接无误后，闭合开关，移动滑动变阻器滑片，使小灯泡两端的电压等于额定电压，记录电压表与电流表的示数，观察并记录小灯泡的发光情况。</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（3）调节滑动变阻器的滑片，使小灯泡两端的电压小于小灯泡的额定电压，记录电压表和电流表的示数，观察并记录小灯泡的发光情况。</a:t>
            </a: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pic>
        <p:nvPicPr>
          <p:cNvPr id="2" name="图片 1" descr="图片1"/>
          <p:cNvPicPr>
            <a:picLocks noChangeAspect="1"/>
          </p:cNvPicPr>
          <p:nvPr/>
        </p:nvPicPr>
        <p:blipFill>
          <a:blip r:embed="rId2"/>
          <a:stretch>
            <a:fillRect/>
          </a:stretch>
        </p:blipFill>
        <p:spPr>
          <a:xfrm>
            <a:off x="4111310" y="1986104"/>
            <a:ext cx="2676525" cy="903932"/>
          </a:xfrm>
          <a:prstGeom prst="rect">
            <a:avLst/>
          </a:prstGeom>
        </p:spPr>
      </p:pic>
    </p:spTree>
    <p:extLst>
      <p:ext uri="{BB962C8B-B14F-4D97-AF65-F5344CB8AC3E}">
        <p14:creationId xmlns:p14="http://schemas.microsoft.com/office/powerpoint/2010/main" val="413640538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107635"/>
            <a:ext cx="8675370" cy="17543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（4）调节滑动变阻器的滑片，使小灯泡两端的电压约为额定电压的1.2倍，记录电压表与电流表的示数，观察并记录小灯泡的发光情况。</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（5）整理好实验器材。</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（6）用公式计算出小灯泡的额定功率和实际功率，记录在下表中。</a:t>
            </a: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graphicFrame>
        <p:nvGraphicFramePr>
          <p:cNvPr id="4" name="表格 3"/>
          <p:cNvGraphicFramePr>
            <a:graphicFrameLocks noGrp="1"/>
          </p:cNvGraphicFramePr>
          <p:nvPr/>
        </p:nvGraphicFramePr>
        <p:xfrm>
          <a:off x="327025" y="3056818"/>
          <a:ext cx="8446770" cy="1673631"/>
        </p:xfrm>
        <a:graphic>
          <a:graphicData uri="http://schemas.openxmlformats.org/drawingml/2006/table">
            <a:tbl>
              <a:tblPr firstRow="1" bandRow="1">
                <a:tableStyleId>{5940675A-B579-460E-94D1-54222C63F5DA}</a:tableStyleId>
              </a:tblPr>
              <a:tblGrid>
                <a:gridCol w="1179195"/>
                <a:gridCol w="1816100"/>
                <a:gridCol w="1815465"/>
                <a:gridCol w="1818640"/>
                <a:gridCol w="1817370"/>
              </a:tblGrid>
              <a:tr h="480060">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实验序号</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微软雅黑" panose="020B0503020204020204" charset="-122"/>
                        </a:rPr>
                        <a:t>电压/V</a:t>
                      </a:r>
                      <a:endParaRPr lang="en-US" altLang="en-US" sz="16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微软雅黑" panose="020B0503020204020204" charset="-122"/>
                        </a:rPr>
                        <a:t>电流/A</a:t>
                      </a:r>
                      <a:endParaRPr lang="en-US" altLang="en-US" sz="16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微软雅黑" panose="020B0503020204020204" charset="-122"/>
                        </a:rPr>
                        <a:t>电功率/W</a:t>
                      </a:r>
                      <a:endParaRPr lang="en-US" altLang="en-US" sz="1600" b="0">
                        <a:latin typeface="微软雅黑" panose="020B0503020204020204" charset="-122"/>
                        <a:ea typeface="微软雅黑"/>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小灯泡亮度</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7857">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1</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2.5</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0.31</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0.78</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正常</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7857">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2</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2.0</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0.25</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0.50</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较暗</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7857">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3</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3.0</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0.38</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1.14</a:t>
                      </a:r>
                      <a:endParaRPr lang="en-US" altLang="en-US" sz="16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600" b="0">
                          <a:latin typeface="微软雅黑" panose="020B0503020204020204" charset="-122"/>
                          <a:ea typeface="微软雅黑" panose="020B0503020204020204" charset="-122"/>
                          <a:cs typeface="宋体" panose="02010600030101010101" pitchFamily="2" charset="-122"/>
                        </a:rPr>
                        <a:t>较亮</a:t>
                      </a:r>
                      <a:endParaRPr lang="en-US" altLang="en-US" sz="1600" b="0">
                        <a:latin typeface="微软雅黑" panose="020B0503020204020204" charset="-122"/>
                        <a:ea typeface="微软雅黑"/>
                        <a:cs typeface="宋体"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04291807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000"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096814"/>
            <a:ext cx="8675370" cy="383181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5.分析与论证</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（1）分析表格中的实验数据后，发现小灯泡两端的实际电压越高，小灯泡的电功率越大，灯泡发光越亮。</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（2）小灯泡的亮度直接由它的实际功率决定。</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（3）小灯泡两端的实际电压只有在不高于额定电压时，才处于安全使用状态。</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（4）小灯泡的实际功率有多个，额定功率只有一个。</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6.实验结论</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（1）当实际电压等于额定电压时，小灯泡的实际功率等于额定功率，小灯泡正常发光。</a:t>
            </a: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Tree>
    <p:extLst>
      <p:ext uri="{BB962C8B-B14F-4D97-AF65-F5344CB8AC3E}">
        <p14:creationId xmlns:p14="http://schemas.microsoft.com/office/powerpoint/2010/main" val="65154379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3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096813"/>
            <a:ext cx="8675370" cy="34163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（2）当实际电压低于额定电压时，小灯泡的实际更率小于额定功率，小灯泡发光较暗。</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（3）当实际电压高于额定电压时，小灯泡的实际功率大于额定功率，小灯泡发光较亮。</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7.注意事项</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（1）电源电压应高于灯泡的额定电压；滑动变阻器允许通过的最大电流要大于小灯泡的正常工作电流，滑动变阻器的最大阻值应与小灯泡的电阻差不多，这样会使滑动变阻器的调压效果明显。</a:t>
            </a: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Tree>
    <p:extLst>
      <p:ext uri="{BB962C8B-B14F-4D97-AF65-F5344CB8AC3E}">
        <p14:creationId xmlns:p14="http://schemas.microsoft.com/office/powerpoint/2010/main" val="321251353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096813"/>
            <a:ext cx="8675370" cy="34163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（2）连接电路时，电压表的量程要参照小灯泡的额定电压来选择，电流表的量程应根据灯泡的额定电流来选择，如果灯泡的额定电压或电流位置，则要采用试触的方法判断。</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（3）连接电路时，开关要断开，防止由于电路连接错误而发生短路，损坏电流表。</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（4）闭合开关前，要将滑动变阻器的滑片置于阻值最大的位置，以防止电路中电流过大，其保护电路作用。</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（5）调节小灯泡两端的电压高于额定电压时要注意缓慢调节滑动变阻器的滑片，实际电压不能超过额定电压的1.2倍，同时通电时间不能过长，否则容易烧坏小灯泡。</a:t>
            </a: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Tree>
    <p:extLst>
      <p:ext uri="{BB962C8B-B14F-4D97-AF65-F5344CB8AC3E}">
        <p14:creationId xmlns:p14="http://schemas.microsoft.com/office/powerpoint/2010/main" val="151785273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096814"/>
            <a:ext cx="8675370" cy="30008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注意：伏安法测小灯泡电功率与伏安法测电阻阻值的异同。</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相同点：①实验电路基本相同，可采用同一电路；②实验方法相同，都是伏安法；③测量的物理量相同，都测量电流I和电压U。</a:t>
            </a:r>
          </a:p>
          <a:p>
            <a:pPr marL="0" marR="0" indent="0" algn="l" defTabSz="914400" rtl="0" eaLnBrk="1" fontAlgn="auto" latinLnBrk="1" hangingPunct="0">
              <a:lnSpc>
                <a:spcPct val="150000"/>
              </a:lnSpc>
              <a:spcBef>
                <a:spcPct val="0"/>
              </a:spcBef>
              <a:spcAft>
                <a:spcPct val="0"/>
              </a:spcAft>
              <a:buClrTx/>
              <a:buSzTx/>
              <a:buFontTx/>
              <a:buNone/>
            </a:pPr>
            <a:r>
              <a:rPr kumimoji="0"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不通电：①实验原理不同，测小灯泡电功率的实验原理，测电阻阻值的实验原理是；②数据处理方式不同，测电阻阻值时需要多次测量，最后求平均值以减小实验误差，而测小灯泡电功率时也需要多次测量，但不能用来求平均值，而是寻找不同电压下的电功率有什么规律。</a:t>
            </a: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Tree>
    <p:extLst>
      <p:ext uri="{BB962C8B-B14F-4D97-AF65-F5344CB8AC3E}">
        <p14:creationId xmlns:p14="http://schemas.microsoft.com/office/powerpoint/2010/main" val="420248466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096814"/>
            <a:ext cx="867537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二、实验中电路故障分析</a:t>
            </a:r>
            <a:endParaRPr kumimoji="0" sz="1800" b="1" i="0" u="none" strike="noStrike" cap="none" spc="0" normalizeH="0" baseline="0">
              <a:ln>
                <a:noFill/>
              </a:ln>
              <a:solidFill>
                <a:schemeClr val="tx1"/>
              </a:solidFill>
              <a:effectLst/>
              <a:uFillTx/>
              <a:latin typeface="微软雅黑" panose="020B0503020204020204" charset="-122"/>
              <a:ea typeface="微软雅黑"/>
              <a:cs typeface="Arial"/>
              <a:sym typeface="Arial"/>
            </a:endParaRP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graphicFrame>
        <p:nvGraphicFramePr>
          <p:cNvPr id="2" name="表格 1"/>
          <p:cNvGraphicFramePr>
            <a:graphicFrameLocks noGrp="1"/>
          </p:cNvGraphicFramePr>
          <p:nvPr/>
        </p:nvGraphicFramePr>
        <p:xfrm>
          <a:off x="283845" y="1749936"/>
          <a:ext cx="8675370" cy="3631022"/>
        </p:xfrm>
        <a:graphic>
          <a:graphicData uri="http://schemas.openxmlformats.org/drawingml/2006/table">
            <a:tbl>
              <a:tblPr firstRow="1" bandRow="1">
                <a:tableStyleId>{5940675A-B579-460E-94D1-54222C63F5DA}</a:tableStyleId>
              </a:tblPr>
              <a:tblGrid>
                <a:gridCol w="779780"/>
                <a:gridCol w="3820795"/>
                <a:gridCol w="4074795"/>
              </a:tblGrid>
              <a:tr h="196064">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故障</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现象</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故障原因</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rowSpan="3">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灯泡不亮</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闭合开关，灯泡不亮，电压表、电流表有示数</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微软雅黑" panose="020B0503020204020204" charset="-122"/>
                        </a:rPr>
                        <a:t>①滑动变阻器接成定值电阻 ②电源电压太低</a:t>
                      </a:r>
                      <a:endParaRPr lang="en-US" altLang="en-US" sz="1200" b="0">
                        <a:solidFill>
                          <a:srgbClr val="1116CC"/>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1492">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闭合开关，灯泡不亮，电压表、电流表无示数</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微软雅黑" panose="020B0503020204020204" charset="-122"/>
                        </a:rPr>
                        <a:t>①电源、电流表、开关或滑动变阻器损坏②接线柱接触不良 ③连接导线断裂</a:t>
                      </a:r>
                      <a:endParaRPr lang="en-US" altLang="en-US" sz="1200" b="0">
                        <a:solidFill>
                          <a:srgbClr val="1116CC"/>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2129">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闭合开关，灯泡不亮，电流表几乎无示数，电压表指针明显偏转</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①灯泡的灯丝断了或灯座与灯泡接触不良②电流表和电压表的位置互换了</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rowSpan="3">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电表问题</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电流表与电压表的指针向没有刻度的方向偏转</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微软雅黑" panose="020B0503020204020204" charset="-122"/>
                        </a:rPr>
                        <a:t>电流表和电压表的“﹢”“－”接线柱接反了</a:t>
                      </a:r>
                      <a:endParaRPr lang="en-US" altLang="en-US" sz="1200" b="0">
                        <a:solidFill>
                          <a:srgbClr val="1116CC"/>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6064">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电流表与电压表的指针偏转角度很小</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微软雅黑" panose="020B0503020204020204" charset="-122"/>
                        </a:rPr>
                        <a:t>①电表的量程都选择过大 ②电源电压过低</a:t>
                      </a:r>
                      <a:endParaRPr lang="en-US" altLang="en-US" sz="1200" b="0">
                        <a:solidFill>
                          <a:srgbClr val="1116CC"/>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5428">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电表的指针超过最大刻度</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微软雅黑" panose="020B0503020204020204" charset="-122"/>
                        </a:rPr>
                        <a:t>①量程选择过小 ②电路中出现短路</a:t>
                      </a:r>
                      <a:endParaRPr lang="en-US" altLang="en-US" sz="1200" b="0">
                        <a:solidFill>
                          <a:srgbClr val="1116CC"/>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rowSpan="3">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滑动变阻器问题</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滑动变阻器的滑片滑动时，电表示数及灯泡的亮度无变化</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微软雅黑" panose="020B0503020204020204" charset="-122"/>
                        </a:rPr>
                        <a:t>滑动变阻器连接错误，没有遵循“一上一下”的接线原则，使滑动变阻器接成了定值电阻</a:t>
                      </a:r>
                      <a:endParaRPr lang="en-US" altLang="en-US" sz="1200" b="0">
                        <a:solidFill>
                          <a:srgbClr val="1116CC"/>
                        </a:solidFill>
                        <a:latin typeface="微软雅黑" panose="020B0503020204020204" charset="-122"/>
                        <a:ea typeface="微软雅黑"/>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2129">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无论怎样调节滑动变阻器，电压表示数总小于灯泡的额定电压</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电源电压过低</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7556">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闭合开关瞬间，灯泡发出强光后立即熄灭，电流表指针偏转后又回到零刻度线处，电压表仍有示数</a:t>
                      </a:r>
                      <a:endParaRPr lang="en-US" altLang="en-US" sz="1200" b="0">
                        <a:solidFill>
                          <a:srgbClr val="1116CC"/>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1116CC"/>
                          </a:solidFill>
                          <a:latin typeface="微软雅黑" panose="020B0503020204020204" charset="-122"/>
                          <a:ea typeface="微软雅黑" panose="020B0503020204020204" charset="-122"/>
                          <a:cs typeface="宋体" panose="02010600030101010101" pitchFamily="2" charset="-122"/>
                        </a:rPr>
                        <a:t>灯泡两端电压过高，滑动变阻器的滑片没有置于阻值最大位置</a:t>
                      </a:r>
                      <a:endParaRPr lang="en-US" altLang="en-US" sz="1200" b="0">
                        <a:solidFill>
                          <a:srgbClr val="1116CC"/>
                        </a:solidFill>
                        <a:latin typeface="微软雅黑" panose="020B0503020204020204" charset="-122"/>
                        <a:ea typeface="微软雅黑"/>
                        <a:cs typeface="宋体"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82709356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2212</Words>
  <Application>Microsoft Office PowerPoint</Application>
  <PresentationFormat>全屏显示(16:9)</PresentationFormat>
  <Paragraphs>202</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6</cp:revision>
  <dcterms:created xsi:type="dcterms:W3CDTF">2020-08-31T00:19:23Z</dcterms:created>
  <dcterms:modified xsi:type="dcterms:W3CDTF">2020-09-24T12:26:11Z</dcterms:modified>
</cp:coreProperties>
</file>